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28.xml.rels" ContentType="application/vnd.openxmlformats-package.relationships+xml"/>
  <Override PartName="/ppt/slides/_rels/slide65.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55.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D3D0DBB-7451-4CDC-9EA4-1D0B5D06B5AE}" type="slidenum">
              <a:rPr b="0" lang="de-DE" sz="1800" spc="-1" strike="noStrike">
                <a:solidFill>
                  <a:srgbClr val="808080"/>
                </a:solidFill>
                <a:latin typeface="Arial Unicode MS"/>
                <a:ea typeface="DejaVu Sans"/>
              </a:rPr>
              <a:t>1</a:t>
            </a:fld>
            <a:endParaRPr b="0" lang="en-GB" sz="1800" spc="-1" strike="noStrike">
              <a:solidFill>
                <a:srgbClr val="000000"/>
              </a:solidFill>
              <a:latin typeface="Arial"/>
            </a:endParaRPr>
          </a:p>
        </p:txBody>
      </p:sp>
      <p:sp>
        <p:nvSpPr>
          <p:cNvPr id="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1720" cy="561600"/>
          </a:xfrm>
          <a:prstGeom prst="rect">
            <a:avLst/>
          </a:prstGeom>
          <a:ln w="0">
            <a:noFill/>
          </a:ln>
        </p:spPr>
      </p:pic>
      <p:pic>
        <p:nvPicPr>
          <p:cNvPr id="4" name="Grafik 2" descr=""/>
          <p:cNvPicPr/>
          <p:nvPr/>
        </p:nvPicPr>
        <p:blipFill>
          <a:blip r:embed="rId3"/>
          <a:stretch/>
        </p:blipFill>
        <p:spPr>
          <a:xfrm>
            <a:off x="7430400" y="134640"/>
            <a:ext cx="3697560" cy="513720"/>
          </a:xfrm>
          <a:prstGeom prst="rect">
            <a:avLst/>
          </a:prstGeom>
          <a:ln w="0">
            <a:noFill/>
          </a:ln>
        </p:spPr>
      </p:pic>
      <p:sp>
        <p:nvSpPr>
          <p:cNvPr id="5" name="CustomShape 4"/>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9B93B29-C3FA-44FC-A9A3-3F5EE24C512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1720" cy="561600"/>
          </a:xfrm>
          <a:prstGeom prst="rect">
            <a:avLst/>
          </a:prstGeom>
          <a:ln w="0">
            <a:noFill/>
          </a:ln>
        </p:spPr>
      </p:pic>
      <p:pic>
        <p:nvPicPr>
          <p:cNvPr id="14" name="Grafik 2" descr=""/>
          <p:cNvPicPr/>
          <p:nvPr/>
        </p:nvPicPr>
        <p:blipFill>
          <a:blip r:embed="rId3"/>
          <a:stretch/>
        </p:blipFill>
        <p:spPr>
          <a:xfrm>
            <a:off x="7430400" y="134640"/>
            <a:ext cx="3697560" cy="513720"/>
          </a:xfrm>
          <a:prstGeom prst="rect">
            <a:avLst/>
          </a:prstGeom>
          <a:ln w="0">
            <a:noFill/>
          </a:ln>
        </p:spPr>
      </p:pic>
      <p:sp>
        <p:nvSpPr>
          <p:cNvPr id="1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104916D-8AB9-40B2-8F56-26165EBB64B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57CC16B-2001-40CC-9F2D-8E97B5389A0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1720" cy="561600"/>
          </a:xfrm>
          <a:prstGeom prst="rect">
            <a:avLst/>
          </a:prstGeom>
          <a:ln w="0">
            <a:noFill/>
          </a:ln>
        </p:spPr>
      </p:pic>
      <p:pic>
        <p:nvPicPr>
          <p:cNvPr id="24" name="Grafik 2" descr=""/>
          <p:cNvPicPr/>
          <p:nvPr/>
        </p:nvPicPr>
        <p:blipFill>
          <a:blip r:embed="rId3"/>
          <a:stretch/>
        </p:blipFill>
        <p:spPr>
          <a:xfrm>
            <a:off x="7430400" y="134640"/>
            <a:ext cx="3697560" cy="513720"/>
          </a:xfrm>
          <a:prstGeom prst="rect">
            <a:avLst/>
          </a:prstGeom>
          <a:ln w="0">
            <a:noFill/>
          </a:ln>
        </p:spPr>
      </p:pic>
      <p:sp>
        <p:nvSpPr>
          <p:cNvPr id="2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2AB5A6E-0FB8-4153-A416-553C7F236BD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EEAE723-455D-47D1-AA7E-7D04D1E8EC2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1720" cy="561600"/>
          </a:xfrm>
          <a:prstGeom prst="rect">
            <a:avLst/>
          </a:prstGeom>
          <a:ln w="0">
            <a:noFill/>
          </a:ln>
        </p:spPr>
      </p:pic>
      <p:pic>
        <p:nvPicPr>
          <p:cNvPr id="34" name="Grafik 2" descr=""/>
          <p:cNvPicPr/>
          <p:nvPr/>
        </p:nvPicPr>
        <p:blipFill>
          <a:blip r:embed="rId3"/>
          <a:stretch/>
        </p:blipFill>
        <p:spPr>
          <a:xfrm>
            <a:off x="7430400" y="134640"/>
            <a:ext cx="3697560" cy="513720"/>
          </a:xfrm>
          <a:prstGeom prst="rect">
            <a:avLst/>
          </a:prstGeom>
          <a:ln w="0">
            <a:noFill/>
          </a:ln>
        </p:spPr>
      </p:pic>
      <p:sp>
        <p:nvSpPr>
          <p:cNvPr id="3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17F388-783B-435F-9D15-A11E1373214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xml"/>
</Relationships>
</file>

<file path=ppt/slides/_rels/slide5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4.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527400" y="1412640"/>
            <a:ext cx="10360800" cy="11473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41" name="CustomShape 2"/>
          <p:cNvSpPr/>
          <p:nvPr/>
        </p:nvSpPr>
        <p:spPr>
          <a:xfrm>
            <a:off x="527400" y="2852640"/>
            <a:ext cx="10360800" cy="2368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62" name="" descr=""/>
          <p:cNvPicPr/>
          <p:nvPr/>
        </p:nvPicPr>
        <p:blipFill>
          <a:blip r:embed="rId1"/>
          <a:stretch/>
        </p:blipFill>
        <p:spPr>
          <a:xfrm>
            <a:off x="1514520" y="1343160"/>
            <a:ext cx="9155520" cy="4164480"/>
          </a:xfrm>
          <a:prstGeom prst="rect">
            <a:avLst/>
          </a:prstGeom>
          <a:ln w="0">
            <a:noFill/>
          </a:ln>
        </p:spPr>
      </p:pic>
      <p:sp>
        <p:nvSpPr>
          <p:cNvPr id="63"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65" name="" descr=""/>
          <p:cNvPicPr/>
          <p:nvPr/>
        </p:nvPicPr>
        <p:blipFill>
          <a:blip r:embed="rId1"/>
          <a:stretch/>
        </p:blipFill>
        <p:spPr>
          <a:xfrm>
            <a:off x="1514520" y="1343160"/>
            <a:ext cx="9155520" cy="4164480"/>
          </a:xfrm>
          <a:prstGeom prst="rect">
            <a:avLst/>
          </a:prstGeom>
          <a:ln w="0">
            <a:noFill/>
          </a:ln>
        </p:spPr>
      </p:pic>
      <p:sp>
        <p:nvSpPr>
          <p:cNvPr id="66"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68" name="" descr=""/>
          <p:cNvPicPr/>
          <p:nvPr/>
        </p:nvPicPr>
        <p:blipFill>
          <a:blip r:embed="rId1"/>
          <a:stretch/>
        </p:blipFill>
        <p:spPr>
          <a:xfrm>
            <a:off x="1514520" y="1343160"/>
            <a:ext cx="9155520" cy="4164480"/>
          </a:xfrm>
          <a:prstGeom prst="rect">
            <a:avLst/>
          </a:prstGeom>
          <a:ln w="0">
            <a:noFill/>
          </a:ln>
        </p:spPr>
      </p:pic>
      <p:sp>
        <p:nvSpPr>
          <p:cNvPr id="69"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71" name="" descr=""/>
          <p:cNvPicPr/>
          <p:nvPr/>
        </p:nvPicPr>
        <p:blipFill>
          <a:blip r:embed="rId1"/>
          <a:stretch/>
        </p:blipFill>
        <p:spPr>
          <a:xfrm>
            <a:off x="1514520" y="1343160"/>
            <a:ext cx="9155520" cy="4164480"/>
          </a:xfrm>
          <a:prstGeom prst="rect">
            <a:avLst/>
          </a:prstGeom>
          <a:ln w="0">
            <a:noFill/>
          </a:ln>
        </p:spPr>
      </p:pic>
      <p:sp>
        <p:nvSpPr>
          <p:cNvPr id="72"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74" name="" descr=""/>
          <p:cNvPicPr/>
          <p:nvPr/>
        </p:nvPicPr>
        <p:blipFill>
          <a:blip r:embed="rId1"/>
          <a:stretch/>
        </p:blipFill>
        <p:spPr>
          <a:xfrm>
            <a:off x="1514520" y="1343160"/>
            <a:ext cx="9155520" cy="4164480"/>
          </a:xfrm>
          <a:prstGeom prst="rect">
            <a:avLst/>
          </a:prstGeom>
          <a:ln w="0">
            <a:noFill/>
          </a:ln>
        </p:spPr>
      </p:pic>
      <p:sp>
        <p:nvSpPr>
          <p:cNvPr id="75"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77" name="" descr=""/>
          <p:cNvPicPr/>
          <p:nvPr/>
        </p:nvPicPr>
        <p:blipFill>
          <a:blip r:embed="rId1"/>
          <a:stretch/>
        </p:blipFill>
        <p:spPr>
          <a:xfrm>
            <a:off x="1514520" y="1343160"/>
            <a:ext cx="9155520" cy="4164480"/>
          </a:xfrm>
          <a:prstGeom prst="rect">
            <a:avLst/>
          </a:prstGeom>
          <a:ln w="0">
            <a:noFill/>
          </a:ln>
        </p:spPr>
      </p:pic>
      <p:sp>
        <p:nvSpPr>
          <p:cNvPr id="78"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1514520" y="1343160"/>
            <a:ext cx="9155520" cy="4164480"/>
          </a:xfrm>
          <a:prstGeom prst="rect">
            <a:avLst/>
          </a:prstGeom>
          <a:ln w="0">
            <a:noFill/>
          </a:ln>
        </p:spPr>
      </p:pic>
      <p:sp>
        <p:nvSpPr>
          <p:cNvPr id="8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81"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1514520" y="1343160"/>
            <a:ext cx="9155520" cy="4164480"/>
          </a:xfrm>
          <a:prstGeom prst="rect">
            <a:avLst/>
          </a:prstGeom>
          <a:ln w="0">
            <a:noFill/>
          </a:ln>
        </p:spPr>
      </p:pic>
      <p:sp>
        <p:nvSpPr>
          <p:cNvPr id="8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84"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 descr=""/>
          <p:cNvPicPr/>
          <p:nvPr/>
        </p:nvPicPr>
        <p:blipFill>
          <a:blip r:embed="rId1"/>
          <a:stretch/>
        </p:blipFill>
        <p:spPr>
          <a:xfrm>
            <a:off x="1514520" y="1343160"/>
            <a:ext cx="9155520" cy="4164480"/>
          </a:xfrm>
          <a:prstGeom prst="rect">
            <a:avLst/>
          </a:prstGeom>
          <a:ln w="0">
            <a:noFill/>
          </a:ln>
        </p:spPr>
      </p:pic>
      <p:sp>
        <p:nvSpPr>
          <p:cNvPr id="8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87"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1514520" y="1343160"/>
            <a:ext cx="9155520" cy="4164480"/>
          </a:xfrm>
          <a:prstGeom prst="rect">
            <a:avLst/>
          </a:prstGeom>
          <a:ln w="0">
            <a:noFill/>
          </a:ln>
        </p:spPr>
      </p:pic>
      <p:sp>
        <p:nvSpPr>
          <p:cNvPr id="8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90"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335520" y="764640"/>
            <a:ext cx="10734480" cy="485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43" name="CustomShape 2"/>
          <p:cNvSpPr/>
          <p:nvPr/>
        </p:nvSpPr>
        <p:spPr>
          <a:xfrm>
            <a:off x="335520" y="1268280"/>
            <a:ext cx="10734480" cy="5022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1514520" y="1343160"/>
            <a:ext cx="9155520" cy="4164480"/>
          </a:xfrm>
          <a:prstGeom prst="rect">
            <a:avLst/>
          </a:prstGeom>
          <a:ln w="0">
            <a:noFill/>
          </a:ln>
        </p:spPr>
      </p:pic>
      <p:sp>
        <p:nvSpPr>
          <p:cNvPr id="9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93"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tretch/>
        </p:blipFill>
        <p:spPr>
          <a:xfrm>
            <a:off x="1514520" y="1343160"/>
            <a:ext cx="9155520" cy="4164480"/>
          </a:xfrm>
          <a:prstGeom prst="rect">
            <a:avLst/>
          </a:prstGeom>
          <a:ln w="0">
            <a:noFill/>
          </a:ln>
        </p:spPr>
      </p:pic>
      <p:sp>
        <p:nvSpPr>
          <p:cNvPr id="9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96"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1514520" y="1338480"/>
            <a:ext cx="9155520" cy="4173840"/>
          </a:xfrm>
          <a:prstGeom prst="rect">
            <a:avLst/>
          </a:prstGeom>
          <a:ln w="0">
            <a:noFill/>
          </a:ln>
        </p:spPr>
      </p:pic>
      <p:sp>
        <p:nvSpPr>
          <p:cNvPr id="9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99"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blocks</a:t>
            </a:r>
            <a:endParaRPr b="0" lang="en-GB" sz="2400" spc="-1" strike="noStrike">
              <a:solidFill>
                <a:srgbClr val="000000"/>
              </a:solidFill>
              <a:latin typeface="Arial"/>
            </a:endParaRPr>
          </a:p>
        </p:txBody>
      </p:sp>
      <p:sp>
        <p:nvSpPr>
          <p:cNvPr id="10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pic>
        <p:nvPicPr>
          <p:cNvPr id="103" name="" descr=""/>
          <p:cNvPicPr/>
          <p:nvPr/>
        </p:nvPicPr>
        <p:blipFill>
          <a:blip r:embed="rId1"/>
          <a:stretch/>
        </p:blipFill>
        <p:spPr>
          <a:xfrm>
            <a:off x="1514520" y="1225080"/>
            <a:ext cx="9155520" cy="5193000"/>
          </a:xfrm>
          <a:prstGeom prst="rect">
            <a:avLst/>
          </a:prstGeom>
          <a:ln w="0">
            <a:noFill/>
          </a:ln>
        </p:spPr>
      </p:pic>
      <p:sp>
        <p:nvSpPr>
          <p:cNvPr id="104"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1514520" y="1225080"/>
            <a:ext cx="9155520" cy="5193000"/>
          </a:xfrm>
          <a:prstGeom prst="rect">
            <a:avLst/>
          </a:prstGeom>
          <a:ln w="0">
            <a:noFill/>
          </a:ln>
        </p:spPr>
      </p:pic>
      <p:sp>
        <p:nvSpPr>
          <p:cNvPr id="10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107"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1514520" y="1225080"/>
            <a:ext cx="9155520" cy="5193000"/>
          </a:xfrm>
          <a:prstGeom prst="rect">
            <a:avLst/>
          </a:prstGeom>
          <a:ln w="0">
            <a:noFill/>
          </a:ln>
        </p:spPr>
      </p:pic>
      <p:sp>
        <p:nvSpPr>
          <p:cNvPr id="10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110"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1514520" y="1222200"/>
            <a:ext cx="9155520" cy="5193000"/>
          </a:xfrm>
          <a:prstGeom prst="rect">
            <a:avLst/>
          </a:prstGeom>
          <a:ln w="0">
            <a:noFill/>
          </a:ln>
        </p:spPr>
      </p:pic>
      <p:sp>
        <p:nvSpPr>
          <p:cNvPr id="11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113"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11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GB" sz="2400" spc="-1" strike="noStrike">
              <a:solidFill>
                <a:srgbClr val="000000"/>
              </a:solidFill>
              <a:latin typeface="Arial"/>
            </a:endParaRPr>
          </a:p>
        </p:txBody>
      </p:sp>
      <p:sp>
        <p:nvSpPr>
          <p:cNvPr id="117"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4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GB" sz="2400" spc="-1" strike="noStrike">
              <a:solidFill>
                <a:srgbClr val="000000"/>
              </a:solidFill>
              <a:latin typeface="Arial"/>
            </a:endParaRPr>
          </a:p>
        </p:txBody>
      </p:sp>
      <p:sp>
        <p:nvSpPr>
          <p:cNvPr id="119"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rPr sz="1800"/>
            </a:b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creation</a:t>
            </a:r>
            <a:endParaRPr b="0" lang="en-GB" sz="2400" spc="-1" strike="noStrike">
              <a:solidFill>
                <a:srgbClr val="000000"/>
              </a:solidFill>
              <a:latin typeface="Arial"/>
            </a:endParaRPr>
          </a:p>
        </p:txBody>
      </p:sp>
      <p:sp>
        <p:nvSpPr>
          <p:cNvPr id="12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Scarce resources</a:t>
            </a:r>
            <a:endParaRPr b="0" lang="en-GB" sz="2400" spc="-1" strike="noStrike">
              <a:solidFill>
                <a:srgbClr val="000000"/>
              </a:solidFill>
              <a:latin typeface="Arial"/>
            </a:endParaRPr>
          </a:p>
        </p:txBody>
      </p:sp>
      <p:graphicFrame>
        <p:nvGraphicFramePr>
          <p:cNvPr id="123" name="Table 2"/>
          <p:cNvGraphicFramePr/>
          <p:nvPr/>
        </p:nvGraphicFramePr>
        <p:xfrm>
          <a:off x="335520" y="1767600"/>
          <a:ext cx="11093400" cy="4473720"/>
        </p:xfrm>
        <a:graphic>
          <a:graphicData uri="http://schemas.openxmlformats.org/drawingml/2006/table">
            <a:tbl>
              <a:tblPr/>
              <a:tblGrid>
                <a:gridCol w="5546880"/>
                <a:gridCol w="5546880"/>
              </a:tblGrid>
              <a:tr h="0">
                <a:tc>
                  <a:txBody>
                    <a:bodyPr anchor="t">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br>
                        <a:rPr sz="1800"/>
                      </a:br>
                      <a:endParaRPr b="0" lang="en-GB"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GB"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There are also many, many other approaches.</a:t>
                      </a:r>
                      <a:endParaRPr b="0" lang="en-GB"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Work</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125"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27"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28" name="" descr=""/>
          <p:cNvPicPr/>
          <p:nvPr/>
        </p:nvPicPr>
        <p:blipFill>
          <a:blip r:embed="rId1"/>
          <a:stretch/>
        </p:blipFill>
        <p:spPr>
          <a:xfrm>
            <a:off x="1514520" y="2311920"/>
            <a:ext cx="9155520" cy="3954960"/>
          </a:xfrm>
          <a:prstGeom prst="rect">
            <a:avLst/>
          </a:prstGeom>
          <a:ln w="0">
            <a:noFill/>
          </a:ln>
        </p:spPr>
      </p:pic>
      <p:sp>
        <p:nvSpPr>
          <p:cNvPr id="129"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31"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32" name="" descr=""/>
          <p:cNvPicPr/>
          <p:nvPr/>
        </p:nvPicPr>
        <p:blipFill>
          <a:blip r:embed="rId1"/>
          <a:stretch/>
        </p:blipFill>
        <p:spPr>
          <a:xfrm>
            <a:off x="1514520" y="2311920"/>
            <a:ext cx="9155520" cy="3954960"/>
          </a:xfrm>
          <a:prstGeom prst="rect">
            <a:avLst/>
          </a:prstGeom>
          <a:ln w="0">
            <a:noFill/>
          </a:ln>
        </p:spPr>
      </p:pic>
      <p:sp>
        <p:nvSpPr>
          <p:cNvPr id="133"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35"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36" name="" descr=""/>
          <p:cNvPicPr/>
          <p:nvPr/>
        </p:nvPicPr>
        <p:blipFill>
          <a:blip r:embed="rId1"/>
          <a:stretch/>
        </p:blipFill>
        <p:spPr>
          <a:xfrm>
            <a:off x="1514520" y="2311920"/>
            <a:ext cx="9155520" cy="3954960"/>
          </a:xfrm>
          <a:prstGeom prst="rect">
            <a:avLst/>
          </a:prstGeom>
          <a:ln w="0">
            <a:noFill/>
          </a:ln>
        </p:spPr>
      </p:pic>
      <p:sp>
        <p:nvSpPr>
          <p:cNvPr id="137"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39"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40" name="" descr=""/>
          <p:cNvPicPr/>
          <p:nvPr/>
        </p:nvPicPr>
        <p:blipFill>
          <a:blip r:embed="rId1"/>
          <a:stretch/>
        </p:blipFill>
        <p:spPr>
          <a:xfrm>
            <a:off x="1514520" y="2311920"/>
            <a:ext cx="9155520" cy="3954960"/>
          </a:xfrm>
          <a:prstGeom prst="rect">
            <a:avLst/>
          </a:prstGeom>
          <a:ln w="0">
            <a:noFill/>
          </a:ln>
        </p:spPr>
      </p:pic>
      <p:sp>
        <p:nvSpPr>
          <p:cNvPr id="141"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43"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44" name="" descr=""/>
          <p:cNvPicPr/>
          <p:nvPr/>
        </p:nvPicPr>
        <p:blipFill>
          <a:blip r:embed="rId1"/>
          <a:stretch/>
        </p:blipFill>
        <p:spPr>
          <a:xfrm>
            <a:off x="1514520" y="2311920"/>
            <a:ext cx="9155520" cy="3954960"/>
          </a:xfrm>
          <a:prstGeom prst="rect">
            <a:avLst/>
          </a:prstGeom>
          <a:ln w="0">
            <a:noFill/>
          </a:ln>
        </p:spPr>
      </p:pic>
      <p:sp>
        <p:nvSpPr>
          <p:cNvPr id="145"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147"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148" name="" descr=""/>
          <p:cNvPicPr/>
          <p:nvPr/>
        </p:nvPicPr>
        <p:blipFill>
          <a:blip r:embed="rId1"/>
          <a:stretch/>
        </p:blipFill>
        <p:spPr>
          <a:xfrm>
            <a:off x="1514520" y="2311920"/>
            <a:ext cx="9155520" cy="3954960"/>
          </a:xfrm>
          <a:prstGeom prst="rect">
            <a:avLst/>
          </a:prstGeom>
          <a:ln w="0">
            <a:noFill/>
          </a:ln>
        </p:spPr>
      </p:pic>
      <p:sp>
        <p:nvSpPr>
          <p:cNvPr id="149"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Consensus</a:t>
            </a:r>
            <a:endParaRPr b="0" lang="en-GB" sz="3000" spc="-1" strike="noStrike">
              <a:solidFill>
                <a:srgbClr val="000000"/>
              </a:solidFill>
              <a:latin typeface="Arial"/>
            </a:endParaRPr>
          </a:p>
        </p:txBody>
      </p:sp>
      <p:sp>
        <p:nvSpPr>
          <p:cNvPr id="47"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structure</a:t>
            </a:r>
            <a:endParaRPr b="0" lang="en-GB" sz="2400" spc="-1" strike="noStrike">
              <a:solidFill>
                <a:srgbClr val="000000"/>
              </a:solidFill>
              <a:latin typeface="Arial"/>
            </a:endParaRPr>
          </a:p>
        </p:txBody>
      </p:sp>
      <p:sp>
        <p:nvSpPr>
          <p:cNvPr id="151" name="CustomShape 2"/>
          <p:cNvSpPr/>
          <p:nvPr/>
        </p:nvSpPr>
        <p:spPr>
          <a:xfrm>
            <a:off x="335520" y="1268640"/>
            <a:ext cx="10745280" cy="370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GB" sz="1800" spc="-1" strike="noStrike">
              <a:solidFill>
                <a:srgbClr val="000000"/>
              </a:solidFill>
              <a:latin typeface="Arial"/>
            </a:endParaRPr>
          </a:p>
        </p:txBody>
      </p:sp>
      <p:pic>
        <p:nvPicPr>
          <p:cNvPr id="152" name="" descr=""/>
          <p:cNvPicPr/>
          <p:nvPr/>
        </p:nvPicPr>
        <p:blipFill>
          <a:blip r:embed="rId1"/>
          <a:stretch/>
        </p:blipFill>
        <p:spPr>
          <a:xfrm>
            <a:off x="2572560" y="1645920"/>
            <a:ext cx="6340320" cy="4662000"/>
          </a:xfrm>
          <a:prstGeom prst="rect">
            <a:avLst/>
          </a:prstGeom>
          <a:ln w="0">
            <a:noFill/>
          </a:ln>
        </p:spPr>
      </p:pic>
      <p:sp>
        <p:nvSpPr>
          <p:cNvPr id="153"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GB" sz="2400" spc="-1" strike="noStrike">
              <a:solidFill>
                <a:srgbClr val="000000"/>
              </a:solidFill>
              <a:latin typeface="Arial"/>
            </a:endParaRPr>
          </a:p>
        </p:txBody>
      </p:sp>
      <p:sp>
        <p:nvSpPr>
          <p:cNvPr id="15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GB" sz="2400" spc="-1" strike="noStrike">
              <a:solidFill>
                <a:srgbClr val="000000"/>
              </a:solidFill>
              <a:latin typeface="Arial"/>
            </a:endParaRPr>
          </a:p>
        </p:txBody>
      </p:sp>
      <p:sp>
        <p:nvSpPr>
          <p:cNvPr id="157"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In Bitcoin, the difficulty is adjusted as follows: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GB" sz="2400" spc="-1" strike="noStrike">
              <a:solidFill>
                <a:srgbClr val="000000"/>
              </a:solidFill>
              <a:latin typeface="Arial"/>
            </a:endParaRPr>
          </a:p>
        </p:txBody>
      </p:sp>
      <p:sp>
        <p:nvSpPr>
          <p:cNvPr id="159"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rPr sz="1800"/>
            </a:b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16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Stake</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163"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Proof of Stake (PoS)</a:t>
            </a:r>
            <a:endParaRPr b="0" lang="en-GB" sz="2400" spc="-1" strike="noStrike">
              <a:solidFill>
                <a:srgbClr val="000000"/>
              </a:solidFill>
              <a:latin typeface="Arial"/>
            </a:endParaRPr>
          </a:p>
        </p:txBody>
      </p:sp>
      <p:sp>
        <p:nvSpPr>
          <p:cNvPr id="16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GB" sz="2400" spc="-1" strike="noStrike">
              <a:solidFill>
                <a:srgbClr val="000000"/>
              </a:solidFill>
              <a:latin typeface="Arial"/>
            </a:endParaRPr>
          </a:p>
        </p:txBody>
      </p:sp>
      <p:sp>
        <p:nvSpPr>
          <p:cNvPr id="167"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"Nothing at stake"</a:t>
            </a:r>
            <a:endParaRPr b="0" lang="en-GB" sz="2400" spc="-1" strike="noStrike">
              <a:solidFill>
                <a:srgbClr val="000000"/>
              </a:solidFill>
              <a:latin typeface="Arial"/>
            </a:endParaRPr>
          </a:p>
        </p:txBody>
      </p:sp>
      <p:sp>
        <p:nvSpPr>
          <p:cNvPr id="169"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17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Distributed consensus</a:t>
            </a:r>
            <a:endParaRPr b="0" lang="en-GB" sz="2400" spc="-1" strike="noStrike">
              <a:solidFill>
                <a:srgbClr val="000000"/>
              </a:solidFill>
              <a:latin typeface="Arial"/>
            </a:endParaRPr>
          </a:p>
        </p:txBody>
      </p:sp>
      <p:sp>
        <p:nvSpPr>
          <p:cNvPr id="49"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IOTA – a Blockchain for the IoT</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173"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Issues of Existing Blockchains</a:t>
            </a:r>
            <a:endParaRPr b="0" lang="en-GB" sz="2400" spc="-1" strike="noStrike">
              <a:solidFill>
                <a:srgbClr val="000000"/>
              </a:solidFill>
              <a:latin typeface="Arial"/>
            </a:endParaRPr>
          </a:p>
        </p:txBody>
      </p:sp>
      <p:sp>
        <p:nvSpPr>
          <p:cNvPr id="175"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Requirements</a:t>
            </a:r>
            <a:endParaRPr b="0" lang="en-GB" sz="2400" spc="-1" strike="noStrike">
              <a:solidFill>
                <a:srgbClr val="000000"/>
              </a:solidFill>
              <a:latin typeface="Arial"/>
            </a:endParaRPr>
          </a:p>
        </p:txBody>
      </p:sp>
      <p:sp>
        <p:nvSpPr>
          <p:cNvPr id="177"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IOTA in a Nutshell</a:t>
            </a:r>
            <a:endParaRPr b="0" lang="en-GB" sz="2400" spc="-1" strike="noStrike">
              <a:solidFill>
                <a:srgbClr val="000000"/>
              </a:solidFill>
              <a:latin typeface="Arial"/>
            </a:endParaRPr>
          </a:p>
        </p:txBody>
      </p:sp>
      <p:sp>
        <p:nvSpPr>
          <p:cNvPr id="179"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GB" sz="1800" spc="-1" strike="noStrike">
              <a:solidFill>
                <a:srgbClr val="000000"/>
              </a:solidFill>
              <a:latin typeface="Arial"/>
            </a:endParaRPr>
          </a:p>
        </p:txBody>
      </p:sp>
      <p:sp>
        <p:nvSpPr>
          <p:cNvPr id="180" name="CustomShape 3"/>
          <p:cNvSpPr/>
          <p:nvPr/>
        </p:nvSpPr>
        <p:spPr>
          <a:xfrm>
            <a:off x="335520" y="3220920"/>
            <a:ext cx="7430760" cy="1135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a:t>
            </a:r>
            <a:endParaRPr b="0" lang="en-GB" sz="2400" spc="-1" strike="noStrike">
              <a:solidFill>
                <a:srgbClr val="000000"/>
              </a:solidFill>
              <a:latin typeface="Arial"/>
            </a:endParaRPr>
          </a:p>
        </p:txBody>
      </p:sp>
      <p:sp>
        <p:nvSpPr>
          <p:cNvPr id="182"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
        <p:nvSpPr>
          <p:cNvPr id="183" name="CustomShape 3"/>
          <p:cNvSpPr/>
          <p:nvPr/>
        </p:nvSpPr>
        <p:spPr>
          <a:xfrm>
            <a:off x="2886120" y="1608480"/>
            <a:ext cx="1915200" cy="1127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4" name="" descr=""/>
          <p:cNvPicPr/>
          <p:nvPr/>
        </p:nvPicPr>
        <p:blipFill>
          <a:blip r:embed="rId1"/>
          <a:stretch/>
        </p:blipFill>
        <p:spPr>
          <a:xfrm>
            <a:off x="504360" y="1300320"/>
            <a:ext cx="8863920" cy="45021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to make a Transaction?</a:t>
            </a:r>
            <a:endParaRPr b="0" lang="en-GB" sz="2400" spc="-1" strike="noStrike">
              <a:solidFill>
                <a:srgbClr val="000000"/>
              </a:solidFill>
              <a:latin typeface="Arial"/>
            </a:endParaRPr>
          </a:p>
        </p:txBody>
      </p:sp>
      <p:sp>
        <p:nvSpPr>
          <p:cNvPr id="186"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GB"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GB"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pic>
        <p:nvPicPr>
          <p:cNvPr id="188" name="" descr=""/>
          <p:cNvPicPr/>
          <p:nvPr/>
        </p:nvPicPr>
        <p:blipFill>
          <a:blip r:embed="rId1"/>
          <a:stretch/>
        </p:blipFill>
        <p:spPr>
          <a:xfrm>
            <a:off x="504720" y="1270440"/>
            <a:ext cx="9585720" cy="4537080"/>
          </a:xfrm>
          <a:prstGeom prst="rect">
            <a:avLst/>
          </a:prstGeom>
          <a:ln w="0">
            <a:noFill/>
          </a:ln>
        </p:spPr>
      </p:pic>
      <p:sp>
        <p:nvSpPr>
          <p:cNvPr id="189"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sp>
        <p:nvSpPr>
          <p:cNvPr id="191"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pic>
        <p:nvPicPr>
          <p:cNvPr id="192" name="" descr=""/>
          <p:cNvPicPr/>
          <p:nvPr/>
        </p:nvPicPr>
        <p:blipFill>
          <a:blip r:embed="rId1"/>
          <a:stretch/>
        </p:blipFill>
        <p:spPr>
          <a:xfrm>
            <a:off x="468360" y="1286280"/>
            <a:ext cx="9622080" cy="48621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sp>
        <p:nvSpPr>
          <p:cNvPr id="194"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
        <p:nvSpPr>
          <p:cNvPr id="195" name="CustomShape 3"/>
          <p:cNvSpPr/>
          <p:nvPr/>
        </p:nvSpPr>
        <p:spPr>
          <a:xfrm>
            <a:off x="91440" y="6126480"/>
            <a:ext cx="11243880" cy="61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GB" sz="1800" spc="-1" strike="noStrike">
              <a:solidFill>
                <a:srgbClr val="000000"/>
              </a:solidFill>
              <a:latin typeface="Arial"/>
            </a:endParaRPr>
          </a:p>
        </p:txBody>
      </p:sp>
      <p:pic>
        <p:nvPicPr>
          <p:cNvPr id="196" name="" descr=""/>
          <p:cNvPicPr/>
          <p:nvPr/>
        </p:nvPicPr>
        <p:blipFill>
          <a:blip r:embed="rId1"/>
          <a:stretch/>
        </p:blipFill>
        <p:spPr>
          <a:xfrm>
            <a:off x="468360" y="1286280"/>
            <a:ext cx="9622080" cy="48621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Double Spending</a:t>
            </a:r>
            <a:endParaRPr b="0" lang="en-GB" sz="2400" spc="-1" strike="noStrike">
              <a:solidFill>
                <a:srgbClr val="000000"/>
              </a:solidFill>
              <a:latin typeface="Arial"/>
            </a:endParaRPr>
          </a:p>
        </p:txBody>
      </p:sp>
      <p:sp>
        <p:nvSpPr>
          <p:cNvPr id="198"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pic>
        <p:nvPicPr>
          <p:cNvPr id="199" name="" descr=""/>
          <p:cNvPicPr/>
          <p:nvPr/>
        </p:nvPicPr>
        <p:blipFill>
          <a:blip r:embed="rId1"/>
          <a:stretch/>
        </p:blipFill>
        <p:spPr>
          <a:xfrm>
            <a:off x="466200" y="1289160"/>
            <a:ext cx="9618120" cy="4524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Byzantine generals problem</a:t>
            </a:r>
            <a:endParaRPr b="0" lang="en-GB" sz="2400" spc="-1" strike="noStrike">
              <a:solidFill>
                <a:srgbClr val="000000"/>
              </a:solidFill>
              <a:latin typeface="Arial"/>
            </a:endParaRPr>
          </a:p>
        </p:txBody>
      </p:sp>
      <p:sp>
        <p:nvSpPr>
          <p:cNvPr id="51" name="CustomShape 2"/>
          <p:cNvSpPr/>
          <p:nvPr/>
        </p:nvSpPr>
        <p:spPr>
          <a:xfrm>
            <a:off x="335520" y="1600200"/>
            <a:ext cx="10745280" cy="4845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p:txBody>
      </p:sp>
      <p:pic>
        <p:nvPicPr>
          <p:cNvPr id="52" name="" descr=""/>
          <p:cNvPicPr/>
          <p:nvPr/>
        </p:nvPicPr>
        <p:blipFill>
          <a:blip r:embed="rId1"/>
          <a:stretch/>
        </p:blipFill>
        <p:spPr>
          <a:xfrm>
            <a:off x="2840400" y="4095720"/>
            <a:ext cx="6069960" cy="2321640"/>
          </a:xfrm>
          <a:prstGeom prst="rect">
            <a:avLst/>
          </a:prstGeom>
          <a:ln w="0">
            <a:noFill/>
          </a:ln>
        </p:spPr>
      </p:pic>
      <p:sp>
        <p:nvSpPr>
          <p:cNvPr id="53"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Advantages of IOTA</a:t>
            </a:r>
            <a:endParaRPr b="0" lang="en-GB" sz="2400" spc="-1" strike="noStrike">
              <a:solidFill>
                <a:srgbClr val="000000"/>
              </a:solidFill>
              <a:latin typeface="Arial"/>
            </a:endParaRPr>
          </a:p>
        </p:txBody>
      </p:sp>
      <p:sp>
        <p:nvSpPr>
          <p:cNvPr id="201"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Offline Transactions</a:t>
            </a:r>
            <a:endParaRPr b="0" lang="en-GB" sz="2400" spc="-1" strike="noStrike">
              <a:solidFill>
                <a:srgbClr val="000000"/>
              </a:solidFill>
              <a:latin typeface="Arial"/>
            </a:endParaRPr>
          </a:p>
        </p:txBody>
      </p:sp>
      <p:pic>
        <p:nvPicPr>
          <p:cNvPr id="203" name="" descr=""/>
          <p:cNvPicPr/>
          <p:nvPr/>
        </p:nvPicPr>
        <p:blipFill>
          <a:blip r:embed="rId1"/>
          <a:stretch/>
        </p:blipFill>
        <p:spPr>
          <a:xfrm>
            <a:off x="504720" y="1506240"/>
            <a:ext cx="11414520" cy="4739400"/>
          </a:xfrm>
          <a:prstGeom prst="rect">
            <a:avLst/>
          </a:prstGeom>
          <a:ln w="0">
            <a:noFill/>
          </a:ln>
        </p:spPr>
      </p:pic>
      <p:sp>
        <p:nvSpPr>
          <p:cNvPr id="204"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GB" sz="2400" spc="-1" strike="noStrike">
              <a:solidFill>
                <a:srgbClr val="000000"/>
              </a:solidFill>
              <a:latin typeface="Arial"/>
            </a:endParaRPr>
          </a:p>
        </p:txBody>
      </p:sp>
      <p:sp>
        <p:nvSpPr>
          <p:cNvPr id="206"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208"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 on IOTA</a:t>
            </a:r>
            <a:endParaRPr b="0" lang="en-GB" sz="2400" spc="-1" strike="noStrike">
              <a:solidFill>
                <a:srgbClr val="000000"/>
              </a:solidFill>
              <a:latin typeface="Arial"/>
            </a:endParaRPr>
          </a:p>
        </p:txBody>
      </p:sp>
      <p:sp>
        <p:nvSpPr>
          <p:cNvPr id="210"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212" name="CustomShape 2"/>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difficulties</a:t>
            </a:r>
            <a:endParaRPr b="0" lang="en-GB" sz="2400" spc="-1" strike="noStrike">
              <a:solidFill>
                <a:srgbClr val="000000"/>
              </a:solidFill>
              <a:latin typeface="Arial"/>
            </a:endParaRPr>
          </a:p>
        </p:txBody>
      </p:sp>
      <p:sp>
        <p:nvSpPr>
          <p:cNvPr id="5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Problem with time: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Bitcoin's approach</a:t>
            </a:r>
            <a:endParaRPr b="0" lang="en-GB" sz="2400" spc="-1" strike="noStrike">
              <a:solidFill>
                <a:srgbClr val="000000"/>
              </a:solidFill>
              <a:latin typeface="Arial"/>
            </a:endParaRPr>
          </a:p>
        </p:txBody>
      </p:sp>
      <p:pic>
        <p:nvPicPr>
          <p:cNvPr id="57" name="" descr=""/>
          <p:cNvPicPr/>
          <p:nvPr/>
        </p:nvPicPr>
        <p:blipFill>
          <a:blip r:embed="rId1"/>
          <a:stretch/>
        </p:blipFill>
        <p:spPr>
          <a:xfrm>
            <a:off x="835560" y="1400040"/>
            <a:ext cx="9489960" cy="4536360"/>
          </a:xfrm>
          <a:prstGeom prst="rect">
            <a:avLst/>
          </a:prstGeom>
          <a:ln w="0">
            <a:noFill/>
          </a:ln>
        </p:spPr>
      </p:pic>
      <p:sp>
        <p:nvSpPr>
          <p:cNvPr id="58"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Simplified consensus of Bitcoin</a:t>
            </a:r>
            <a:endParaRPr b="0" lang="en-GB" sz="2400" spc="-1" strike="noStrike">
              <a:solidFill>
                <a:srgbClr val="000000"/>
              </a:solidFill>
              <a:latin typeface="Arial"/>
            </a:endParaRPr>
          </a:p>
        </p:txBody>
      </p:sp>
      <p:sp>
        <p:nvSpPr>
          <p:cNvPr id="60"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337</TotalTime>
  <Application>LibreOffice/7.6.7.2$Linux_X86_64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2024-06-17T13:49:44Z</dcterms:modified>
  <cp:revision>3385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